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7" r:id="rId10"/>
    <p:sldId id="268" r:id="rId11"/>
    <p:sldId id="262" r:id="rId12"/>
    <p:sldId id="263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5C7A-727B-43CC-8879-CF11240C3053}" type="datetimeFigureOut">
              <a:rPr lang="hr-HR" smtClean="0"/>
              <a:t>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3D5-B488-40F5-A574-7251C5A771EC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90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5C7A-727B-43CC-8879-CF11240C3053}" type="datetimeFigureOut">
              <a:rPr lang="hr-HR" smtClean="0"/>
              <a:t>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3D5-B488-40F5-A574-7251C5A771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352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5C7A-727B-43CC-8879-CF11240C3053}" type="datetimeFigureOut">
              <a:rPr lang="hr-HR" smtClean="0"/>
              <a:t>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3D5-B488-40F5-A574-7251C5A771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316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5C7A-727B-43CC-8879-CF11240C3053}" type="datetimeFigureOut">
              <a:rPr lang="hr-HR" smtClean="0"/>
              <a:t>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3D5-B488-40F5-A574-7251C5A771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449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5C7A-727B-43CC-8879-CF11240C3053}" type="datetimeFigureOut">
              <a:rPr lang="hr-HR" smtClean="0"/>
              <a:t>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3D5-B488-40F5-A574-7251C5A771EC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3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5C7A-727B-43CC-8879-CF11240C3053}" type="datetimeFigureOut">
              <a:rPr lang="hr-HR" smtClean="0"/>
              <a:t>6.3.2020.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3D5-B488-40F5-A574-7251C5A771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200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5C7A-727B-43CC-8879-CF11240C3053}" type="datetimeFigureOut">
              <a:rPr lang="hr-HR" smtClean="0"/>
              <a:t>6.3.2020.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3D5-B488-40F5-A574-7251C5A771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474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5C7A-727B-43CC-8879-CF11240C3053}" type="datetimeFigureOut">
              <a:rPr lang="hr-HR" smtClean="0"/>
              <a:t>6.3.2020.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3D5-B488-40F5-A574-7251C5A771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530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5C7A-727B-43CC-8879-CF11240C3053}" type="datetimeFigureOut">
              <a:rPr lang="hr-HR" smtClean="0"/>
              <a:t>6.3.2020.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3D5-B488-40F5-A574-7251C5A771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658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BAD5C7A-727B-43CC-8879-CF11240C3053}" type="datetimeFigureOut">
              <a:rPr lang="hr-HR" smtClean="0"/>
              <a:t>6.3.2020.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4CA3D5-B488-40F5-A574-7251C5A771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281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5C7A-727B-43CC-8879-CF11240C3053}" type="datetimeFigureOut">
              <a:rPr lang="hr-HR" smtClean="0"/>
              <a:t>6.3.2020.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3D5-B488-40F5-A574-7251C5A771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927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AD5C7A-727B-43CC-8879-CF11240C3053}" type="datetimeFigureOut">
              <a:rPr lang="hr-HR" smtClean="0"/>
              <a:t>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4CA3D5-B488-40F5-A574-7251C5A771EC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02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phere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B6F337-2C79-4B05-A6D2-085F0BB2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50" y="440206"/>
            <a:ext cx="10499500" cy="3208562"/>
          </a:xfrm>
          <a:pattFill prst="pct1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ctr"/>
            <a:r>
              <a:rPr lang="hr-HR" sz="4800" i="1" dirty="0">
                <a:solidFill>
                  <a:schemeClr val="accent1"/>
                </a:solidFill>
                <a:latin typeface="Bodoni MT" panose="02070603080606020203" pitchFamily="18" charset="0"/>
              </a:rPr>
              <a:t>ZELENE STAZE DUNAVA I DRAVE </a:t>
            </a:r>
            <a:br>
              <a:rPr lang="hr-HR" sz="4800" i="1" dirty="0">
                <a:solidFill>
                  <a:schemeClr val="accent1"/>
                </a:solidFill>
                <a:latin typeface="Bodoni MT" panose="02070603080606020203" pitchFamily="18" charset="0"/>
              </a:rPr>
            </a:br>
            <a:r>
              <a:rPr lang="hr-HR" sz="4000" i="1" dirty="0">
                <a:solidFill>
                  <a:schemeClr val="accent1"/>
                </a:solidFill>
                <a:latin typeface="Bodoni MT" panose="02070603080606020203" pitchFamily="18" charset="0"/>
              </a:rPr>
              <a:t>KK.06.1.2.02.0010</a:t>
            </a:r>
            <a:br>
              <a:rPr lang="hr-HR" sz="4000" i="1" dirty="0">
                <a:solidFill>
                  <a:schemeClr val="accent1"/>
                </a:solidFill>
                <a:latin typeface="Bodoni MT" panose="02070603080606020203" pitchFamily="18" charset="0"/>
              </a:rPr>
            </a:br>
            <a:br>
              <a:rPr lang="hr-HR" sz="4400" i="1" dirty="0">
                <a:solidFill>
                  <a:schemeClr val="accent1"/>
                </a:solidFill>
                <a:latin typeface="Bodoni MT" panose="02070603080606020203" pitchFamily="18" charset="0"/>
              </a:rPr>
            </a:br>
            <a:r>
              <a:rPr lang="hr-HR" sz="3600" i="1" dirty="0">
                <a:solidFill>
                  <a:schemeClr val="accent1"/>
                </a:solidFill>
                <a:latin typeface="Bodoni MT" panose="02070603080606020203" pitchFamily="18" charset="0"/>
              </a:rPr>
              <a:t>STVARANJE PRETPOSTAVKI ZA RAZVOJ  TEMELJEN NA PRIRODNOJ BAŠTINI PODRUČJA</a:t>
            </a:r>
            <a:endParaRPr lang="hr-HR" sz="3600" dirty="0">
              <a:solidFill>
                <a:schemeClr val="accent1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A503731-E473-4004-8E89-1BD5C4E21E5F}"/>
              </a:ext>
            </a:extLst>
          </p:cNvPr>
          <p:cNvSpPr txBox="1"/>
          <p:nvPr/>
        </p:nvSpPr>
        <p:spPr>
          <a:xfrm>
            <a:off x="10370304" y="5716930"/>
            <a:ext cx="192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latin typeface="Bahnschrift Light" panose="020B0502040204020203" pitchFamily="34" charset="0"/>
              </a:rPr>
              <a:t>04.12.2018.</a:t>
            </a:r>
          </a:p>
        </p:txBody>
      </p:sp>
      <p:pic>
        <p:nvPicPr>
          <p:cNvPr id="12" name="Slika 11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0CEAB9C7-DA38-4431-A86C-ADE9A931A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88" y="3826412"/>
            <a:ext cx="8268316" cy="25913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70286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DE16C97-CDFC-4891-8AFB-A33BCBD8D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B314C9-6055-4F60-B4AD-69A878649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2" y="523684"/>
            <a:ext cx="11155680" cy="4157897"/>
          </a:xfrm>
        </p:spPr>
        <p:txBody>
          <a:bodyPr>
            <a:normAutofit fontScale="77500" lnSpcReduction="20000"/>
          </a:bodyPr>
          <a:lstStyle/>
          <a:p>
            <a:r>
              <a:rPr lang="hr-HR" sz="3200" dirty="0">
                <a:solidFill>
                  <a:schemeClr val="accent1"/>
                </a:solidFill>
              </a:rPr>
              <a:t>Projektom se stvaraju pretpostavke za razvoj specifičnih vidova turizma u Osječko-baranjskoj županiji, općini Erdut i gradu Belišću, te razvoj aktivnog turizma kroz izgradnju pješačkih staza i drugih rekreativnih sadržaja koji omogućuju bavljenje grupnim i individualnim aktivnostima na otvorenom kao što su biciklizam, pješačenje, vožnja kajakom, kanuom, promatranje ptica, sportski ribolov i jahanje…</a:t>
            </a:r>
          </a:p>
          <a:p>
            <a:r>
              <a:rPr lang="hr-HR" sz="3200" dirty="0">
                <a:solidFill>
                  <a:schemeClr val="accent1"/>
                </a:solidFill>
              </a:rPr>
              <a:t>Najznačajniji indikatori projekta:</a:t>
            </a:r>
          </a:p>
          <a:p>
            <a:r>
              <a:rPr lang="hr-HR" sz="3200" dirty="0">
                <a:solidFill>
                  <a:schemeClr val="accent1"/>
                </a:solidFill>
              </a:rPr>
              <a:t>-Očekuje se povećanje posjetitelja na destinacijama</a:t>
            </a:r>
          </a:p>
          <a:p>
            <a:r>
              <a:rPr lang="hr-HR" sz="3200" dirty="0">
                <a:solidFill>
                  <a:schemeClr val="accent1"/>
                </a:solidFill>
              </a:rPr>
              <a:t>-Izgrađena pješačka infrastruktura s odmorištima, promatračnicama za ptice i drugom    komunalnom infrastrukturom</a:t>
            </a:r>
          </a:p>
          <a:p>
            <a:r>
              <a:rPr lang="hr-HR" sz="3200" dirty="0">
                <a:solidFill>
                  <a:schemeClr val="accent1"/>
                </a:solidFill>
              </a:rPr>
              <a:t>-Izgrađen hostel s prezentacijskom dvoranom</a:t>
            </a:r>
          </a:p>
          <a:p>
            <a:r>
              <a:rPr lang="hr-HR" sz="3200" dirty="0">
                <a:solidFill>
                  <a:schemeClr val="accent1"/>
                </a:solidFill>
              </a:rPr>
              <a:t>-</a:t>
            </a:r>
            <a:r>
              <a:rPr lang="hr-HR" sz="3200">
                <a:solidFill>
                  <a:schemeClr val="accent1"/>
                </a:solidFill>
              </a:rPr>
              <a:t>Brojne edukacijske </a:t>
            </a:r>
            <a:r>
              <a:rPr lang="hr-HR" sz="3200" dirty="0">
                <a:solidFill>
                  <a:schemeClr val="accent1"/>
                </a:solidFill>
              </a:rPr>
              <a:t>aktivnosti i sadržaji</a:t>
            </a:r>
          </a:p>
          <a:p>
            <a:endParaRPr lang="en-US" dirty="0"/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id="{4142CBA0-7A71-4C1E-8B68-68EA05233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04" y="4681581"/>
            <a:ext cx="5395127" cy="168597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169826A-DEB6-46C3-BC87-8C15BA79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4AB835-3BB7-4792-96BB-F735CE7F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732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id="{57B0473E-BDCE-4F37-84A7-FF0BB0BE0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r="14178"/>
          <a:stretch/>
        </p:blipFill>
        <p:spPr>
          <a:xfrm>
            <a:off x="20" y="9958"/>
            <a:ext cx="12191980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C014F1-8E33-495F-A49E-7911F19D8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1C27697-E585-4066-A26E-775C48A21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757301"/>
            <a:ext cx="11754678" cy="4106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Uređenjem ekološko-edukacijske staze </a:t>
            </a:r>
            <a:r>
              <a:rPr lang="hr-HR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Porić</a:t>
            </a: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duge 12 km povezat će se dva važna turistička odredišta u općini Erdut, Aljmaš i Erdut obalom Dunava, te će se korištenjem prirodnih i kulturnih resursa stvoriti pretpostavke za razvoj specifičnih vidova turizma, u prvom redu održivog turizma što u stvari jest ono što čini turističko područje posebnim.</a:t>
            </a:r>
          </a:p>
          <a:p>
            <a:endParaRPr lang="hr-HR" sz="2400" dirty="0"/>
          </a:p>
          <a:p>
            <a:pPr marL="0" indent="0">
              <a:buNone/>
            </a:pPr>
            <a:endParaRPr lang="hr-H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Uređenjem ekološko-edukacijske staze </a:t>
            </a:r>
            <a:r>
              <a:rPr lang="hr-HR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Bistrinci</a:t>
            </a: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duge 2,5 km povezat će se ¸novotvoreni Centar za posjetitelje s hostelom, te kajak kanu klub Belišće sa važnim turističkim sadržajem na odmorištu Drava u </a:t>
            </a:r>
            <a:r>
              <a:rPr lang="hr-HR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Bistrincima</a:t>
            </a: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D2B04A-1137-44B5-B028-ACB68B02C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AA227F-6DA2-4C84-A893-F326972F0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Slika 5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88A590BE-1D2A-4F67-B6EC-A6D637142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73" y="4819787"/>
            <a:ext cx="6535062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84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83BAE65-D215-4292-9498-D9610AC2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85BE29-9DAD-4761-9117-A85D4887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636" y="504029"/>
            <a:ext cx="4036573" cy="4466411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r>
              <a:rPr lang="hr-HR" sz="2600" dirty="0"/>
              <a:t>Ove dvije ekološko-edukacijske staze povezat će se Dunavom i Dravom, te predstavljaju integraciju odredišta prirodne baštine, temeljene na razvoju turizma kao značajne gospodarske djelatnosti na projektnom području uz povezivanje svih relevantnih dionika lokalnog gospodarstva i održivog razvoja.</a:t>
            </a:r>
            <a:br>
              <a:rPr lang="hr-HR" sz="2800" dirty="0"/>
            </a:br>
            <a:endParaRPr lang="hr-HR" sz="1050" dirty="0"/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id="{262EF530-79F5-401B-B61E-7D702CE73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" y="491507"/>
            <a:ext cx="7697772" cy="435963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99ACED-3F9B-471D-97BC-E5D2D231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6C05757-249C-4F2B-B326-B940FDD9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922679-5189-4C5C-9FBB-6839F89C6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Slika 5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9D113404-E432-4A23-BC08-2BC90D281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69" y="4851146"/>
            <a:ext cx="6535062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9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80045BC-58DB-469C-8997-6C0C16B17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id="{7073FBDB-CAE7-4CF6-941D-ECEBB9741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16" b="-1"/>
          <a:stretch/>
        </p:blipFill>
        <p:spPr>
          <a:xfrm>
            <a:off x="123680" y="82458"/>
            <a:ext cx="6909800" cy="481981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EF6BB5-A95D-4C59-808C-3B64F444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457737F-3C69-4461-BD6C-EBEFCEDDE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261" y="740291"/>
            <a:ext cx="4359924" cy="3881750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accent1"/>
                </a:solidFill>
              </a:rPr>
              <a:t>Povezivanjem ekološko-edukacijske staze </a:t>
            </a:r>
            <a:r>
              <a:rPr lang="hr-HR" sz="3200" dirty="0" err="1">
                <a:solidFill>
                  <a:schemeClr val="accent1"/>
                </a:solidFill>
              </a:rPr>
              <a:t>Porić</a:t>
            </a:r>
            <a:r>
              <a:rPr lang="hr-HR" sz="3200" dirty="0">
                <a:solidFill>
                  <a:schemeClr val="accent1"/>
                </a:solidFill>
              </a:rPr>
              <a:t> i </a:t>
            </a:r>
            <a:r>
              <a:rPr lang="hr-HR" sz="3200" dirty="0" err="1">
                <a:solidFill>
                  <a:schemeClr val="accent1"/>
                </a:solidFill>
              </a:rPr>
              <a:t>Bistrinci</a:t>
            </a:r>
            <a:r>
              <a:rPr lang="hr-HR" sz="3200" dirty="0">
                <a:solidFill>
                  <a:schemeClr val="accent1"/>
                </a:solidFill>
              </a:rPr>
              <a:t> povezuju se i dva važna turistička odredišta Osječko-baranjske županije - Erdut i Belišće i dvije velike rijeke Dunav i Drava</a:t>
            </a:r>
          </a:p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0BDA68-EBDD-443C-9B6B-03CA14AFF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C07DB3-666C-4A9D-81CE-83B435F95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Slika 5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B92D9871-B683-4621-A74F-FC5732BC4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69" y="4902270"/>
            <a:ext cx="6535062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69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F80E3E-C1C7-4EC8-9072-0529EA7D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priroda, planina, stablo, na otvorenom&#10;&#10;Opis je generiran uz vrlo visoku pouzdanost">
            <a:extLst>
              <a:ext uri="{FF2B5EF4-FFF2-40B4-BE49-F238E27FC236}">
                <a16:creationId xmlns:a16="http://schemas.microsoft.com/office/drawing/2014/main" id="{A8CE14CA-8B85-4D1E-A0E8-B487D3054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61982"/>
          </a:xfrm>
        </p:spPr>
      </p:pic>
      <p:pic>
        <p:nvPicPr>
          <p:cNvPr id="7" name="Slika 6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C985A143-EA4C-4EB3-9471-355442DAA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28" y="4853528"/>
            <a:ext cx="6535062" cy="204816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458D54F-7F6F-4B07-90CC-0C562B88045F}"/>
              </a:ext>
            </a:extLst>
          </p:cNvPr>
          <p:cNvSpPr txBox="1"/>
          <p:nvPr/>
        </p:nvSpPr>
        <p:spPr>
          <a:xfrm>
            <a:off x="1097280" y="168812"/>
            <a:ext cx="999744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400" dirty="0">
                <a:solidFill>
                  <a:schemeClr val="accent2"/>
                </a:solidFill>
                <a:latin typeface="High Tower Text" panose="020405020505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ZELENE STAZE DUNAVA I DRAVE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C995ECA-7698-4ABE-8C20-5C2374FE3131}"/>
              </a:ext>
            </a:extLst>
          </p:cNvPr>
          <p:cNvSpPr txBox="1"/>
          <p:nvPr/>
        </p:nvSpPr>
        <p:spPr>
          <a:xfrm>
            <a:off x="2322546" y="1338470"/>
            <a:ext cx="7321826" cy="33547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400" dirty="0">
                <a:solidFill>
                  <a:schemeClr val="bg1"/>
                </a:solidFill>
              </a:rPr>
              <a:t>Općina Erdut</a:t>
            </a:r>
          </a:p>
          <a:p>
            <a:pPr algn="ctr"/>
            <a:endParaRPr lang="hr-HR" sz="2400" dirty="0">
              <a:solidFill>
                <a:schemeClr val="bg1"/>
              </a:solidFill>
            </a:endParaRPr>
          </a:p>
          <a:p>
            <a:pPr algn="ctr"/>
            <a:r>
              <a:rPr lang="hr-HR" sz="3600" dirty="0">
                <a:solidFill>
                  <a:schemeClr val="bg1"/>
                </a:solidFill>
              </a:rPr>
              <a:t>Milan Franić, projekt menadžer</a:t>
            </a:r>
          </a:p>
          <a:p>
            <a:pPr algn="ctr"/>
            <a:r>
              <a:rPr lang="hr-HR" sz="3600" dirty="0">
                <a:solidFill>
                  <a:schemeClr val="bg1"/>
                </a:solidFill>
              </a:rPr>
              <a:t>Tel.: 099 497 7047</a:t>
            </a:r>
          </a:p>
          <a:p>
            <a:pPr algn="ctr"/>
            <a:r>
              <a:rPr lang="hr-HR" sz="3600" dirty="0">
                <a:solidFill>
                  <a:schemeClr val="bg1"/>
                </a:solidFill>
              </a:rPr>
              <a:t>E-mail: opcinaer@inet.hr</a:t>
            </a:r>
          </a:p>
          <a:p>
            <a:pPr algn="ctr"/>
            <a:endParaRPr lang="hr-HR" dirty="0"/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068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890680B-907B-4E8E-ABD3-3CC671237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zervirano mjesto sadržaja 4" descr="Slika na kojoj se prikazuje voda, čamac, na otvorenom, nebo&#10;&#10;Opis je generiran uz vrlo visoku pouzdanost">
            <a:extLst>
              <a:ext uri="{FF2B5EF4-FFF2-40B4-BE49-F238E27FC236}">
                <a16:creationId xmlns:a16="http://schemas.microsoft.com/office/drawing/2014/main" id="{327D2BC4-E076-4FEE-998F-F4430B11D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7" r="1" b="1"/>
          <a:stretch/>
        </p:blipFill>
        <p:spPr>
          <a:xfrm>
            <a:off x="851720" y="0"/>
            <a:ext cx="5853467" cy="5202587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0F2233B3-E160-497D-A235-E4E777046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FBD7DC5-9F7B-4A7E-BAEE-1CBC04F0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502" y="-1"/>
            <a:ext cx="4447338" cy="67453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hr-HR" sz="2400" b="1" dirty="0">
                <a:solidFill>
                  <a:srgbClr val="FFFFFF"/>
                </a:solidFill>
              </a:rPr>
            </a:br>
            <a:r>
              <a:rPr lang="en-US" sz="2400" b="1" dirty="0" err="1">
                <a:solidFill>
                  <a:srgbClr val="FFFFFF"/>
                </a:solidFill>
              </a:rPr>
              <a:t>Projekt</a:t>
            </a:r>
            <a:r>
              <a:rPr lang="en-US" sz="2400" b="1" dirty="0">
                <a:solidFill>
                  <a:srgbClr val="FFFFFF"/>
                </a:solidFill>
              </a:rPr>
              <a:t> se </a:t>
            </a:r>
            <a:r>
              <a:rPr lang="en-US" sz="2400" b="1" dirty="0" err="1">
                <a:solidFill>
                  <a:srgbClr val="FFFFFF"/>
                </a:solidFill>
              </a:rPr>
              <a:t>financira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iz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poziva</a:t>
            </a:r>
            <a:r>
              <a:rPr lang="en-US" sz="2400" b="1" dirty="0">
                <a:solidFill>
                  <a:srgbClr val="FFFFFF"/>
                </a:solidFill>
              </a:rPr>
              <a:t> PROMICANJE ODRŽIVOG RAZVOJA PRIRODNE BAŠTINE, u </a:t>
            </a:r>
            <a:r>
              <a:rPr lang="en-US" sz="2400" b="1" dirty="0" err="1">
                <a:solidFill>
                  <a:srgbClr val="FFFFFF"/>
                </a:solidFill>
              </a:rPr>
              <a:t>okviru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Operativnog</a:t>
            </a:r>
            <a:r>
              <a:rPr lang="en-US" sz="2400" b="1" dirty="0">
                <a:solidFill>
                  <a:srgbClr val="FFFFFF"/>
                </a:solidFill>
              </a:rPr>
              <a:t>  </a:t>
            </a:r>
            <a:r>
              <a:rPr lang="en-US" sz="2400" b="1" dirty="0" err="1">
                <a:solidFill>
                  <a:srgbClr val="FFFFFF"/>
                </a:solidFill>
              </a:rPr>
              <a:t>programa</a:t>
            </a:r>
            <a:r>
              <a:rPr lang="en-US" sz="2400" b="1" dirty="0">
                <a:solidFill>
                  <a:srgbClr val="FFFFFF"/>
                </a:solidFill>
              </a:rPr>
              <a:t> KONKURENTNOST I KOHEZIJA 2014.-2020.</a:t>
            </a:r>
            <a:br>
              <a:rPr lang="en-US" sz="2400" b="1" dirty="0">
                <a:solidFill>
                  <a:srgbClr val="FFFFFF"/>
                </a:solidFill>
              </a:rPr>
            </a:b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i="1" dirty="0" err="1">
                <a:solidFill>
                  <a:srgbClr val="FFFFFF"/>
                </a:solidFill>
              </a:rPr>
              <a:t>Ukupno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prihvatljivi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troškovi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projekta</a:t>
            </a:r>
            <a:r>
              <a:rPr lang="en-US" sz="2400" b="1" i="1" dirty="0">
                <a:solidFill>
                  <a:srgbClr val="FFFFFF"/>
                </a:solidFill>
              </a:rPr>
              <a:t>: </a:t>
            </a:r>
            <a:r>
              <a:rPr lang="en-US" sz="2400" dirty="0">
                <a:solidFill>
                  <a:srgbClr val="FFFFFF"/>
                </a:solidFill>
              </a:rPr>
              <a:t>13.163.900,53 </a:t>
            </a:r>
            <a:r>
              <a:rPr lang="en-US" sz="2400" dirty="0" err="1">
                <a:solidFill>
                  <a:srgbClr val="FFFFFF"/>
                </a:solidFill>
              </a:rPr>
              <a:t>kuna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b="1" i="1" dirty="0" err="1">
                <a:solidFill>
                  <a:srgbClr val="FFFFFF"/>
                </a:solidFill>
              </a:rPr>
              <a:t>Bespovratna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sredstva</a:t>
            </a:r>
            <a:r>
              <a:rPr lang="en-US" sz="2400" b="1" i="1" dirty="0">
                <a:solidFill>
                  <a:srgbClr val="FFFFFF"/>
                </a:solidFill>
              </a:rPr>
              <a:t>:</a:t>
            </a:r>
            <a:r>
              <a:rPr lang="en-US" sz="2400" dirty="0">
                <a:solidFill>
                  <a:srgbClr val="FFFFFF"/>
                </a:solidFill>
              </a:rPr>
              <a:t> 11.114.350,28 </a:t>
            </a:r>
            <a:r>
              <a:rPr lang="en-US" sz="2400" dirty="0" err="1">
                <a:solidFill>
                  <a:srgbClr val="FFFFFF"/>
                </a:solidFill>
              </a:rPr>
              <a:t>kuna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b="1" i="1" dirty="0" err="1">
                <a:solidFill>
                  <a:srgbClr val="FFFFFF"/>
                </a:solidFill>
              </a:rPr>
              <a:t>Projekt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traje</a:t>
            </a:r>
            <a:r>
              <a:rPr lang="en-US" sz="2400" b="1" i="1" dirty="0">
                <a:solidFill>
                  <a:srgbClr val="FFFFFF"/>
                </a:solidFill>
              </a:rPr>
              <a:t>:</a:t>
            </a:r>
            <a:r>
              <a:rPr lang="en-US" sz="2400" dirty="0">
                <a:solidFill>
                  <a:srgbClr val="FFFFFF"/>
                </a:solidFill>
              </a:rPr>
              <a:t> 20.07.2018. – 23.12.2019.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 err="1">
                <a:solidFill>
                  <a:srgbClr val="FFFFFF"/>
                </a:solidFill>
              </a:rPr>
              <a:t>Općina</a:t>
            </a:r>
            <a:r>
              <a:rPr lang="en-US" sz="2400" dirty="0">
                <a:solidFill>
                  <a:srgbClr val="FFFFFF"/>
                </a:solidFill>
              </a:rPr>
              <a:t> Erdut </a:t>
            </a:r>
            <a:r>
              <a:rPr lang="en-US" sz="2400" dirty="0" err="1">
                <a:solidFill>
                  <a:srgbClr val="FFFFFF"/>
                </a:solidFill>
              </a:rPr>
              <a:t>potpisala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je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Ugovor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ovaj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projekt</a:t>
            </a:r>
            <a:r>
              <a:rPr lang="en-US" sz="2400" dirty="0">
                <a:solidFill>
                  <a:srgbClr val="FFFFFF"/>
                </a:solidFill>
              </a:rPr>
              <a:t> s </a:t>
            </a:r>
            <a:r>
              <a:rPr lang="en-US" sz="2400" dirty="0" err="1">
                <a:solidFill>
                  <a:srgbClr val="FFFFFF"/>
                </a:solidFill>
              </a:rPr>
              <a:t>Ministarstvom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regionalnog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razvoja</a:t>
            </a: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fondova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Europske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unije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kao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upravljačkim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tijelom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Središnjom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agencijom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financiranje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ugovaranje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programa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projekata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Europske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unije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kao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posredničkim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tijelom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druge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razine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br>
              <a:rPr lang="en-US" sz="1100" dirty="0">
                <a:solidFill>
                  <a:srgbClr val="FFFFFF"/>
                </a:solidFill>
              </a:rPr>
            </a:br>
            <a:br>
              <a:rPr lang="en-US" sz="1100" dirty="0">
                <a:solidFill>
                  <a:srgbClr val="FFFFFF"/>
                </a:solidFill>
              </a:rPr>
            </a:br>
            <a:br>
              <a:rPr lang="en-US" sz="1100" b="1" dirty="0">
                <a:solidFill>
                  <a:srgbClr val="FFFFFF"/>
                </a:solidFill>
              </a:rPr>
            </a:b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2B327D4-10F3-4B36-91A7-591DF561B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Slika 8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79F49268-C322-4044-9E64-28FBA9DD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2" y="4809839"/>
            <a:ext cx="6535062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2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8D20C6D0-38BB-442E-AC36-C8927C38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chemeClr val="accent2"/>
                </a:solidFill>
              </a:rPr>
              <a:t>Područje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provedbe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projekta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višestruko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je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zaštićeno</a:t>
            </a:r>
            <a:r>
              <a:rPr lang="en-US" sz="3600" b="1" dirty="0">
                <a:solidFill>
                  <a:schemeClr val="accent2"/>
                </a:solidFill>
              </a:rPr>
              <a:t> u </a:t>
            </a:r>
            <a:r>
              <a:rPr lang="en-US" sz="3600" b="1" dirty="0" err="1">
                <a:solidFill>
                  <a:schemeClr val="accent2"/>
                </a:solidFill>
              </a:rPr>
              <a:t>sklopu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ekološke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mreže</a:t>
            </a:r>
            <a:r>
              <a:rPr lang="en-US" sz="3600" b="1" dirty="0">
                <a:solidFill>
                  <a:schemeClr val="accent2"/>
                </a:solidFill>
              </a:rPr>
              <a:t> Natura 2000, </a:t>
            </a:r>
            <a:r>
              <a:rPr lang="en-US" sz="3600" b="1" dirty="0" err="1">
                <a:solidFill>
                  <a:schemeClr val="accent2"/>
                </a:solidFill>
              </a:rPr>
              <a:t>Regionalnog</a:t>
            </a:r>
            <a:r>
              <a:rPr lang="en-US" sz="3600" b="1" dirty="0">
                <a:solidFill>
                  <a:schemeClr val="accent2"/>
                </a:solidFill>
              </a:rPr>
              <a:t> parka Mura-Drava </a:t>
            </a:r>
            <a:r>
              <a:rPr lang="en-US" sz="3600" b="1" dirty="0" err="1">
                <a:solidFill>
                  <a:schemeClr val="accent2"/>
                </a:solidFill>
              </a:rPr>
              <a:t>i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Zaštićenog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krajobraza</a:t>
            </a:r>
            <a:r>
              <a:rPr lang="en-US" sz="3600" b="1" dirty="0">
                <a:solidFill>
                  <a:schemeClr val="accent2"/>
                </a:solidFill>
              </a:rPr>
              <a:t> Erdut</a:t>
            </a:r>
            <a:br>
              <a:rPr lang="en-US" sz="1600" dirty="0"/>
            </a:br>
            <a:endParaRPr lang="hr-HR" sz="1600" dirty="0"/>
          </a:p>
        </p:txBody>
      </p:sp>
      <p:pic>
        <p:nvPicPr>
          <p:cNvPr id="5" name="Rezervirano mjesto sadržaja 4" descr="Slika na kojoj se prikazuje voda, rijeka, nebo, čamac&#10;&#10;Opis je generiran uz vrlo visoku pouzdanost">
            <a:extLst>
              <a:ext uri="{FF2B5EF4-FFF2-40B4-BE49-F238E27FC236}">
                <a16:creationId xmlns:a16="http://schemas.microsoft.com/office/drawing/2014/main" id="{E8CEF924-D532-4313-B1FE-CB013F7F025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2" b="545"/>
          <a:stretch/>
        </p:blipFill>
        <p:spPr>
          <a:xfrm>
            <a:off x="0" y="1667786"/>
            <a:ext cx="12192000" cy="3452855"/>
          </a:xfrm>
          <a:prstGeom prst="rect">
            <a:avLst/>
          </a:prstGeom>
        </p:spPr>
      </p:pic>
      <p:pic>
        <p:nvPicPr>
          <p:cNvPr id="8" name="Slika 7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9E4087D1-EC73-4452-9064-7F91BA29A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60" y="5120640"/>
            <a:ext cx="6817279" cy="184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0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00FF5793-D928-40C1-80C3-8F31D2249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034" y="1029002"/>
            <a:ext cx="10058400" cy="3211694"/>
          </a:xfrm>
        </p:spPr>
        <p:txBody>
          <a:bodyPr>
            <a:normAutofit fontScale="90000"/>
          </a:bodyPr>
          <a:lstStyle/>
          <a:p>
            <a:br>
              <a:rPr lang="hr-HR" sz="4000" b="1" dirty="0"/>
            </a:br>
            <a:br>
              <a:rPr lang="hr-HR" sz="4000" b="1" dirty="0"/>
            </a:br>
            <a:br>
              <a:rPr lang="hr-HR" sz="4000" b="1" dirty="0"/>
            </a:br>
            <a:br>
              <a:rPr lang="hr-HR" sz="4000" b="1" dirty="0"/>
            </a:br>
            <a:br>
              <a:rPr lang="hr-HR" sz="4000" b="1" dirty="0"/>
            </a:br>
            <a:br>
              <a:rPr lang="hr-HR" sz="4000" b="1" dirty="0"/>
            </a:br>
            <a:br>
              <a:rPr lang="hr-HR" sz="4000" b="1" dirty="0"/>
            </a:br>
            <a:br>
              <a:rPr lang="hr-HR" sz="4000" b="1" dirty="0"/>
            </a:br>
            <a:br>
              <a:rPr lang="hr-HR" sz="4000" b="1" dirty="0"/>
            </a:br>
            <a:br>
              <a:rPr lang="hr-HR" sz="4000" b="1" dirty="0"/>
            </a:br>
            <a:br>
              <a:rPr lang="hr-HR" sz="4000" b="1" dirty="0"/>
            </a:br>
            <a:br>
              <a:rPr lang="hr-HR" sz="4000" b="1" dirty="0"/>
            </a:br>
            <a:r>
              <a:rPr lang="en-US" sz="4000" b="1" dirty="0" err="1">
                <a:solidFill>
                  <a:schemeClr val="accent2"/>
                </a:solidFill>
              </a:rPr>
              <a:t>Cilj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</a:rPr>
              <a:t>projekta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je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povećanje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privlačnosti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i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obrazovnog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kapaciteta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uz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uspostavu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boljeg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upravljanja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posjetiteljima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na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području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Zelenih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staza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Dunava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i</a:t>
            </a:r>
            <a:r>
              <a:rPr lang="en-US" sz="4000" dirty="0">
                <a:solidFill>
                  <a:schemeClr val="accent2"/>
                </a:solidFill>
              </a:rPr>
              <a:t> Drave, </a:t>
            </a:r>
            <a:r>
              <a:rPr lang="en-US" sz="4000" dirty="0" err="1">
                <a:solidFill>
                  <a:schemeClr val="accent2"/>
                </a:solidFill>
              </a:rPr>
              <a:t>te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razvijanje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javne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svijesti</a:t>
            </a:r>
            <a:r>
              <a:rPr lang="en-US" sz="4000" dirty="0">
                <a:solidFill>
                  <a:schemeClr val="accent2"/>
                </a:solidFill>
              </a:rPr>
              <a:t> o </a:t>
            </a:r>
            <a:r>
              <a:rPr lang="en-US" sz="4000" dirty="0" err="1">
                <a:solidFill>
                  <a:schemeClr val="accent2"/>
                </a:solidFill>
              </a:rPr>
              <a:t>važnosti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očuvanja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bioraznolikosti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kroz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promociju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zaštićenog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krajobraza</a:t>
            </a:r>
            <a:r>
              <a:rPr lang="en-US" sz="4000" dirty="0">
                <a:solidFill>
                  <a:schemeClr val="accent2"/>
                </a:solidFill>
              </a:rPr>
              <a:t> Erdut, </a:t>
            </a:r>
            <a:r>
              <a:rPr lang="en-US" sz="4000" dirty="0" err="1">
                <a:solidFill>
                  <a:schemeClr val="accent2"/>
                </a:solidFill>
              </a:rPr>
              <a:t>Regionalnog</a:t>
            </a:r>
            <a:r>
              <a:rPr lang="en-US" sz="4000" dirty="0">
                <a:solidFill>
                  <a:schemeClr val="accent2"/>
                </a:solidFill>
              </a:rPr>
              <a:t> parka Mura-Drava </a:t>
            </a:r>
            <a:r>
              <a:rPr lang="en-US" sz="4000" dirty="0" err="1">
                <a:solidFill>
                  <a:schemeClr val="accent2"/>
                </a:solidFill>
              </a:rPr>
              <a:t>i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ekološke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mreže</a:t>
            </a:r>
            <a:r>
              <a:rPr lang="en-US" sz="4000" dirty="0">
                <a:solidFill>
                  <a:schemeClr val="accent2"/>
                </a:solidFill>
              </a:rPr>
              <a:t> Natura 2000.</a:t>
            </a:r>
            <a:br>
              <a:rPr lang="hr-HR" dirty="0"/>
            </a:br>
            <a:endParaRPr lang="hr-HR" sz="4400" dirty="0"/>
          </a:p>
        </p:txBody>
      </p:sp>
      <p:pic>
        <p:nvPicPr>
          <p:cNvPr id="9" name="Slika 8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D31E5DB9-3D1B-46AE-89D9-82B126E1A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95" y="4553591"/>
            <a:ext cx="6877878" cy="192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6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1E5B76D-5C63-4392-980B-79C606E5B2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157" y="1612783"/>
            <a:ext cx="4999038" cy="582612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chemeClr val="tx1"/>
                </a:solidFill>
              </a:rPr>
              <a:t>VODEĆI PARTNER: OPĆINA ERDUT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5DEFED2D-3A92-4710-B253-781D72118C6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6" y="259445"/>
            <a:ext cx="1317241" cy="1287970"/>
          </a:xfr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92FE161-CF0C-4208-B64A-228B07E1A918}"/>
              </a:ext>
            </a:extLst>
          </p:cNvPr>
          <p:cNvSpPr txBox="1"/>
          <p:nvPr/>
        </p:nvSpPr>
        <p:spPr>
          <a:xfrm>
            <a:off x="131157" y="2166663"/>
            <a:ext cx="825875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/>
          </a:p>
          <a:p>
            <a:r>
              <a:rPr lang="hr-HR" sz="2400" dirty="0"/>
              <a:t>PARTNERI NA PROJEKTU:</a:t>
            </a:r>
          </a:p>
          <a:p>
            <a:endParaRPr lang="hr-HR" dirty="0"/>
          </a:p>
          <a:p>
            <a:r>
              <a:rPr lang="hr-HR" dirty="0"/>
              <a:t>GRAD BELIŠĆE</a:t>
            </a:r>
          </a:p>
          <a:p>
            <a:endParaRPr lang="hr-HR" dirty="0"/>
          </a:p>
          <a:p>
            <a:r>
              <a:rPr lang="hr-HR" dirty="0"/>
              <a:t>JAVNA USTANOVA AGENCIJA ZA UPRAVLJANJE ZAŠTIĆENIM PRIRODNIM VRIJEDNOSTIMA OSJEČKO-BARANJSKE ŽUPANIJE</a:t>
            </a:r>
          </a:p>
          <a:p>
            <a:endParaRPr lang="hr-HR" dirty="0"/>
          </a:p>
          <a:p>
            <a:r>
              <a:rPr lang="hr-HR" dirty="0"/>
              <a:t>JAVNA USTANOVA ŽUPANIJSKA RAZVOJNA AGENCIJA OSJEČKO-BARANJSKE ŽUPANIJE</a:t>
            </a:r>
          </a:p>
          <a:p>
            <a:endParaRPr lang="hr-HR" dirty="0"/>
          </a:p>
          <a:p>
            <a:r>
              <a:rPr lang="hr-HR" dirty="0"/>
              <a:t>TURISTIČKA ZAJEDNICA OPĆINE ERDUT</a:t>
            </a:r>
          </a:p>
          <a:p>
            <a:endParaRPr lang="hr-HR" dirty="0"/>
          </a:p>
          <a:p>
            <a:r>
              <a:rPr lang="hr-HR" dirty="0"/>
              <a:t>TURISTIČKA ZAJEDNICA GRADA BELIŠĆA</a:t>
            </a:r>
          </a:p>
          <a:p>
            <a:endParaRPr lang="hr-HR" dirty="0"/>
          </a:p>
          <a:p>
            <a:r>
              <a:rPr lang="hr-HR" dirty="0"/>
              <a:t>KAJAK KANU KLUB ALJMAŠ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1" name="Slika 10" descr="Slika na kojoj se prikazuje tekst&#10;&#10;Opis je generiran uz visoku pouzdanost">
            <a:extLst>
              <a:ext uri="{FF2B5EF4-FFF2-40B4-BE49-F238E27FC236}">
                <a16:creationId xmlns:a16="http://schemas.microsoft.com/office/drawing/2014/main" id="{2B747446-FA3C-4A38-8388-8C50C955E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39" y="99432"/>
            <a:ext cx="1474991" cy="147499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4EDC1BB-21AF-483A-BC19-EA2DC8BFD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73" y="157508"/>
            <a:ext cx="1181055" cy="1510830"/>
          </a:xfrm>
          <a:prstGeom prst="rect">
            <a:avLst/>
          </a:prstGeom>
        </p:spPr>
      </p:pic>
      <p:pic>
        <p:nvPicPr>
          <p:cNvPr id="15" name="Slika 14" descr="Slika na kojoj se prikazuje isječak crteža&#10;&#10;Opis je generiran uz vrlo visoku pouzdanost">
            <a:extLst>
              <a:ext uri="{FF2B5EF4-FFF2-40B4-BE49-F238E27FC236}">
                <a16:creationId xmlns:a16="http://schemas.microsoft.com/office/drawing/2014/main" id="{F67CA63C-5E7B-4154-B80D-65A1168F2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155" y="145028"/>
            <a:ext cx="1271241" cy="1271241"/>
          </a:xfrm>
          <a:prstGeom prst="rect">
            <a:avLst/>
          </a:prstGeom>
        </p:spPr>
      </p:pic>
      <p:pic>
        <p:nvPicPr>
          <p:cNvPr id="17" name="Slika 16" descr="Slika na kojoj se prikazuje tekst, knjiga&#10;&#10;Opis je generiran uz visoku pouzdanost">
            <a:extLst>
              <a:ext uri="{FF2B5EF4-FFF2-40B4-BE49-F238E27FC236}">
                <a16:creationId xmlns:a16="http://schemas.microsoft.com/office/drawing/2014/main" id="{E7096EC4-17FD-4FFA-85DF-E5F32BE9F9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74" y="339704"/>
            <a:ext cx="1458920" cy="972614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715A4CF7-BA79-4C38-B509-78F51E864F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83" y="214190"/>
            <a:ext cx="842330" cy="1321874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04B8507-88FC-4E37-8FDB-0D72E3CEB4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63" y="448717"/>
            <a:ext cx="2015145" cy="699702"/>
          </a:xfrm>
          <a:prstGeom prst="rect">
            <a:avLst/>
          </a:prstGeom>
        </p:spPr>
      </p:pic>
      <p:pic>
        <p:nvPicPr>
          <p:cNvPr id="25" name="Slika 24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8B25FFC8-233E-4FAC-95AF-37E6B64A13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43" y="4809839"/>
            <a:ext cx="6535062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5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DE16C97-CDFC-4891-8AFB-A33BCBD8D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FB5A79DF-948A-496C-863B-4D951477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10" y="222072"/>
            <a:ext cx="6126989" cy="669707"/>
          </a:xfrm>
        </p:spPr>
        <p:txBody>
          <a:bodyPr anchor="t">
            <a:normAutofit fontScale="90000"/>
          </a:bodyPr>
          <a:lstStyle/>
          <a:p>
            <a:r>
              <a:rPr lang="hr-HR" dirty="0">
                <a:solidFill>
                  <a:schemeClr val="accent2"/>
                </a:solidFill>
              </a:rPr>
              <a:t>AKTIVNOSTI NA PROJEKTU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9F3E581-EB82-4CE3-AF5E-9BCE70A90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5" y="1219838"/>
            <a:ext cx="10522226" cy="3320143"/>
          </a:xfrm>
        </p:spPr>
        <p:txBody>
          <a:bodyPr>
            <a:normAutofit/>
          </a:bodyPr>
          <a:lstStyle/>
          <a:p>
            <a:r>
              <a:rPr lang="hr-HR" b="1" dirty="0"/>
              <a:t>Priprema projektno-tehničke dokumentacije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Izrada studije izvodivosti sa analizom troškova i koristi</a:t>
            </a:r>
          </a:p>
          <a:p>
            <a:pPr marL="0" indent="0">
              <a:buNone/>
            </a:pPr>
            <a:r>
              <a:rPr lang="hr-HR" dirty="0"/>
              <a:t>Izrada akcijskog plana upravljanja posjetiteljima</a:t>
            </a:r>
          </a:p>
          <a:p>
            <a:pPr marL="0" indent="0">
              <a:buNone/>
            </a:pPr>
            <a:r>
              <a:rPr lang="hr-HR" dirty="0"/>
              <a:t>Izrada projektno-tehničke dokumentacije za uređenje pristupne ceste u Erdutu</a:t>
            </a:r>
          </a:p>
          <a:p>
            <a:pPr marL="0" indent="0">
              <a:buNone/>
            </a:pPr>
            <a:r>
              <a:rPr lang="hr-HR" dirty="0"/>
              <a:t>Izrada projektno-tehničke dokumentacije za Centar za posjetitelje s hostelom i poučnu stazu u Belišću</a:t>
            </a:r>
          </a:p>
          <a:p>
            <a:endParaRPr lang="hr-HR" dirty="0"/>
          </a:p>
        </p:txBody>
      </p:sp>
      <p:pic>
        <p:nvPicPr>
          <p:cNvPr id="7" name="Slika 6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52A6CE83-38F2-4D3C-8B27-E5DFC687D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41" y="4352793"/>
            <a:ext cx="6234499" cy="19482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69826A-DEB6-46C3-BC87-8C15BA79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4AB835-3BB7-4792-96BB-F735CE7F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257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DE16C97-CDFC-4891-8AFB-A33BCBD8D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FB5A79DF-948A-496C-863B-4D951477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10" y="222072"/>
            <a:ext cx="6126989" cy="669707"/>
          </a:xfrm>
        </p:spPr>
        <p:txBody>
          <a:bodyPr anchor="t">
            <a:normAutofit fontScale="90000"/>
          </a:bodyPr>
          <a:lstStyle/>
          <a:p>
            <a:r>
              <a:rPr lang="hr-HR" dirty="0">
                <a:solidFill>
                  <a:schemeClr val="accent2"/>
                </a:solidFill>
              </a:rPr>
              <a:t>AKTIVNOSTI NA PROJEKTU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9F3E581-EB82-4CE3-AF5E-9BCE70A90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5" y="1219838"/>
            <a:ext cx="10522226" cy="3320143"/>
          </a:xfrm>
        </p:spPr>
        <p:txBody>
          <a:bodyPr>
            <a:normAutofit fontScale="25000" lnSpcReduction="20000"/>
          </a:bodyPr>
          <a:lstStyle/>
          <a:p>
            <a:r>
              <a:rPr lang="hr-HR" sz="9600" b="1" dirty="0" err="1"/>
              <a:t>Posjetiteljska</a:t>
            </a:r>
            <a:r>
              <a:rPr lang="hr-HR" sz="9600" b="1" dirty="0"/>
              <a:t> infrastruktura i sadržaji</a:t>
            </a:r>
            <a:endParaRPr lang="hr-HR" sz="9600" dirty="0"/>
          </a:p>
          <a:p>
            <a:endParaRPr lang="hr-HR" sz="9600" b="1" dirty="0"/>
          </a:p>
          <a:p>
            <a:pPr marL="0" indent="0">
              <a:buNone/>
            </a:pPr>
            <a:r>
              <a:rPr lang="hr-HR" sz="9600" dirty="0"/>
              <a:t>Uvođenje sustava i opreme za evidenciju i praćenje posjetitelja</a:t>
            </a:r>
          </a:p>
          <a:p>
            <a:pPr marL="0" indent="0">
              <a:buNone/>
            </a:pPr>
            <a:r>
              <a:rPr lang="hr-HR" sz="9600" dirty="0"/>
              <a:t>Uvođenje mjera za praćenje ciljnih vrsta i staništa</a:t>
            </a:r>
          </a:p>
          <a:p>
            <a:pPr marL="0" indent="0">
              <a:buNone/>
            </a:pPr>
            <a:r>
              <a:rPr lang="hr-HR" sz="9600" dirty="0"/>
              <a:t>Izgradnja i uređenje ekološko-edukacijskih staza PORIĆ I BISTRINCI</a:t>
            </a:r>
          </a:p>
          <a:p>
            <a:pPr marL="0" indent="0">
              <a:buNone/>
            </a:pPr>
            <a:r>
              <a:rPr lang="hr-HR" sz="9600" dirty="0"/>
              <a:t>Izgradnja Centra za posjetitelje s hostelom u Belišću</a:t>
            </a:r>
          </a:p>
          <a:p>
            <a:pPr marL="0" indent="0">
              <a:buNone/>
            </a:pPr>
            <a:r>
              <a:rPr lang="hr-HR" sz="9600" dirty="0"/>
              <a:t>Uređenje odmorišta Drava i </a:t>
            </a:r>
            <a:r>
              <a:rPr lang="hr-HR" sz="9600" dirty="0" err="1"/>
              <a:t>veslališta</a:t>
            </a:r>
            <a:r>
              <a:rPr lang="hr-HR" sz="9600" dirty="0"/>
              <a:t> Matija Ljubek</a:t>
            </a:r>
          </a:p>
        </p:txBody>
      </p:sp>
      <p:pic>
        <p:nvPicPr>
          <p:cNvPr id="7" name="Slika 6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52A6CE83-38F2-4D3C-8B27-E5DFC687D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41" y="4352793"/>
            <a:ext cx="6234499" cy="19482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69826A-DEB6-46C3-BC87-8C15BA79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4AB835-3BB7-4792-96BB-F735CE7F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292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DE16C97-CDFC-4891-8AFB-A33BCBD8D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FB5A79DF-948A-496C-863B-4D951477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10" y="222072"/>
            <a:ext cx="6126989" cy="669707"/>
          </a:xfrm>
        </p:spPr>
        <p:txBody>
          <a:bodyPr anchor="t">
            <a:normAutofit fontScale="90000"/>
          </a:bodyPr>
          <a:lstStyle/>
          <a:p>
            <a:r>
              <a:rPr lang="hr-HR" dirty="0">
                <a:solidFill>
                  <a:schemeClr val="accent2"/>
                </a:solidFill>
              </a:rPr>
              <a:t>AKTIVNOSTI NA PROJEKTU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9F3E581-EB82-4CE3-AF5E-9BCE70A90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92" y="570846"/>
            <a:ext cx="4028660" cy="2905218"/>
          </a:xfrm>
        </p:spPr>
        <p:txBody>
          <a:bodyPr>
            <a:normAutofit/>
          </a:bodyPr>
          <a:lstStyle/>
          <a:p>
            <a:endParaRPr lang="hr-HR" sz="2400" b="1" dirty="0"/>
          </a:p>
          <a:p>
            <a:r>
              <a:rPr lang="hr-HR" b="1" dirty="0">
                <a:solidFill>
                  <a:schemeClr val="tx1"/>
                </a:solidFill>
              </a:rPr>
              <a:t>Pristupačnost i komunalni sadržaji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Uređenje pristupnog puta i parkirališta na odmorištu Drava</a:t>
            </a:r>
          </a:p>
          <a:p>
            <a:endParaRPr lang="hr-HR" dirty="0"/>
          </a:p>
        </p:txBody>
      </p:sp>
      <p:pic>
        <p:nvPicPr>
          <p:cNvPr id="7" name="Slika 6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52A6CE83-38F2-4D3C-8B27-E5DFC687D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2" y="4478807"/>
            <a:ext cx="6234499" cy="19482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69826A-DEB6-46C3-BC87-8C15BA79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4AB835-3BB7-4792-96BB-F735CE7F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B14DA678-9FB1-497B-B966-F8284E9A96FC}"/>
              </a:ext>
            </a:extLst>
          </p:cNvPr>
          <p:cNvSpPr txBox="1"/>
          <p:nvPr/>
        </p:nvSpPr>
        <p:spPr>
          <a:xfrm>
            <a:off x="4744656" y="1054191"/>
            <a:ext cx="735457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Edukacija i interpretacija</a:t>
            </a:r>
          </a:p>
          <a:p>
            <a:endParaRPr lang="hr-HR" sz="2000" dirty="0"/>
          </a:p>
          <a:p>
            <a:r>
              <a:rPr lang="hr-HR" sz="2000" dirty="0"/>
              <a:t>Natura istraživački kamp</a:t>
            </a:r>
          </a:p>
          <a:p>
            <a:r>
              <a:rPr lang="hr-HR" sz="2000" dirty="0"/>
              <a:t>Natura foto safari-nagradni natječaj</a:t>
            </a:r>
          </a:p>
          <a:p>
            <a:r>
              <a:rPr lang="hr-HR" sz="2000" dirty="0"/>
              <a:t>Edukativne radionice Natura staze Dunava i Drave</a:t>
            </a:r>
          </a:p>
          <a:p>
            <a:r>
              <a:rPr lang="hr-HR" sz="2000" dirty="0"/>
              <a:t>Obilježavanje Međunarodnog dana </a:t>
            </a:r>
            <a:r>
              <a:rPr lang="hr-HR" sz="2000" dirty="0" err="1"/>
              <a:t>bioraznolikosti</a:t>
            </a:r>
            <a:endParaRPr lang="hr-HR" sz="2000" dirty="0"/>
          </a:p>
          <a:p>
            <a:r>
              <a:rPr lang="hr-HR" sz="2000" dirty="0"/>
              <a:t>Obilježavanje Međunarodnog dana Dunava</a:t>
            </a:r>
          </a:p>
          <a:p>
            <a:r>
              <a:rPr lang="hr-HR" sz="2000" dirty="0"/>
              <a:t>TID REGATA</a:t>
            </a:r>
          </a:p>
          <a:p>
            <a:r>
              <a:rPr lang="hr-HR" sz="2000" dirty="0"/>
              <a:t>Biatlon Belišće-Aljmaš-Erdut</a:t>
            </a:r>
          </a:p>
          <a:p>
            <a:r>
              <a:rPr lang="hr-HR" sz="2000" dirty="0"/>
              <a:t>Edukacije za turističke i rafting vodiče, edukacije za promatrače ptica</a:t>
            </a:r>
          </a:p>
          <a:p>
            <a:r>
              <a:rPr lang="hr-HR" sz="2000" dirty="0"/>
              <a:t>Zeleni itinerer-nova prilika u turističkoj ponudi područja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299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DE16C97-CDFC-4891-8AFB-A33BCBD8D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FB5A79DF-948A-496C-863B-4D951477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10" y="222072"/>
            <a:ext cx="6126989" cy="669707"/>
          </a:xfrm>
        </p:spPr>
        <p:txBody>
          <a:bodyPr anchor="t">
            <a:normAutofit fontScale="90000"/>
          </a:bodyPr>
          <a:lstStyle/>
          <a:p>
            <a:r>
              <a:rPr lang="hr-HR" dirty="0">
                <a:solidFill>
                  <a:schemeClr val="accent2"/>
                </a:solidFill>
              </a:rPr>
              <a:t>AKTIVNOSTI NA PROJEKTU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9F3E581-EB82-4CE3-AF5E-9BCE70A90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9" y="1077890"/>
            <a:ext cx="2736470" cy="3391372"/>
          </a:xfrm>
        </p:spPr>
        <p:txBody>
          <a:bodyPr>
            <a:normAutofit fontScale="47500" lnSpcReduction="20000"/>
          </a:bodyPr>
          <a:lstStyle/>
          <a:p>
            <a:r>
              <a:rPr lang="hr-HR" sz="4200" b="1" dirty="0">
                <a:solidFill>
                  <a:schemeClr val="tx1"/>
                </a:solidFill>
              </a:rPr>
              <a:t>Promocija i vidljivost</a:t>
            </a:r>
            <a:endParaRPr lang="hr-HR" sz="4200" dirty="0">
              <a:solidFill>
                <a:schemeClr val="tx1"/>
              </a:solidFill>
            </a:endParaRPr>
          </a:p>
          <a:p>
            <a:r>
              <a:rPr lang="hr-HR" sz="4200" b="1" dirty="0">
                <a:solidFill>
                  <a:schemeClr val="tx1"/>
                </a:solidFill>
              </a:rPr>
              <a:t> </a:t>
            </a:r>
            <a:endParaRPr lang="hr-HR" sz="4200" dirty="0">
              <a:solidFill>
                <a:schemeClr val="tx1"/>
              </a:solidFill>
            </a:endParaRPr>
          </a:p>
          <a:p>
            <a:r>
              <a:rPr lang="hr-HR" sz="4200" dirty="0">
                <a:solidFill>
                  <a:schemeClr val="tx1"/>
                </a:solidFill>
              </a:rPr>
              <a:t>Početna konferencija</a:t>
            </a:r>
          </a:p>
          <a:p>
            <a:r>
              <a:rPr lang="hr-HR" sz="4200" dirty="0">
                <a:solidFill>
                  <a:schemeClr val="tx1"/>
                </a:solidFill>
              </a:rPr>
              <a:t>Završna konferencija</a:t>
            </a:r>
          </a:p>
          <a:p>
            <a:r>
              <a:rPr lang="hr-HR" sz="4200" dirty="0">
                <a:solidFill>
                  <a:schemeClr val="tx1"/>
                </a:solidFill>
              </a:rPr>
              <a:t>Izrada marketing plana</a:t>
            </a:r>
          </a:p>
          <a:p>
            <a:r>
              <a:rPr lang="hr-HR" sz="4200" dirty="0">
                <a:solidFill>
                  <a:schemeClr val="tx1"/>
                </a:solidFill>
              </a:rPr>
              <a:t>Izrada vizualnog identiteta Zelenih staza Dunava i Drave</a:t>
            </a:r>
          </a:p>
          <a:p>
            <a:r>
              <a:rPr lang="hr-HR" sz="4200" dirty="0">
                <a:solidFill>
                  <a:schemeClr val="tx1"/>
                </a:solidFill>
              </a:rPr>
              <a:t>Izrada web i </a:t>
            </a:r>
            <a:r>
              <a:rPr lang="hr-HR" sz="4200" dirty="0" err="1">
                <a:solidFill>
                  <a:schemeClr val="tx1"/>
                </a:solidFill>
              </a:rPr>
              <a:t>facebook</a:t>
            </a:r>
            <a:r>
              <a:rPr lang="hr-HR" sz="4200" dirty="0">
                <a:solidFill>
                  <a:schemeClr val="tx1"/>
                </a:solidFill>
              </a:rPr>
              <a:t> stranice</a:t>
            </a:r>
          </a:p>
          <a:p>
            <a:endParaRPr lang="hr-HR" dirty="0"/>
          </a:p>
        </p:txBody>
      </p:sp>
      <p:pic>
        <p:nvPicPr>
          <p:cNvPr id="7" name="Slika 6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52A6CE83-38F2-4D3C-8B27-E5DFC687D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49" y="4452519"/>
            <a:ext cx="6234499" cy="19482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69826A-DEB6-46C3-BC87-8C15BA79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4AB835-3BB7-4792-96BB-F735CE7F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D1AC274F-C712-470F-8911-27ECC1727935}"/>
              </a:ext>
            </a:extLst>
          </p:cNvPr>
          <p:cNvSpPr txBox="1"/>
          <p:nvPr/>
        </p:nvSpPr>
        <p:spPr>
          <a:xfrm>
            <a:off x="5579165" y="1215936"/>
            <a:ext cx="53406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Gostovanje predstavnika </a:t>
            </a:r>
            <a:r>
              <a:rPr lang="hr-HR" sz="2000" dirty="0" err="1"/>
              <a:t>touroperatora</a:t>
            </a:r>
            <a:r>
              <a:rPr lang="hr-HR" sz="2000" dirty="0"/>
              <a:t> i novinara</a:t>
            </a:r>
          </a:p>
          <a:p>
            <a:endParaRPr lang="hr-HR" sz="2000" dirty="0"/>
          </a:p>
          <a:p>
            <a:r>
              <a:rPr lang="hr-HR" sz="2000" dirty="0"/>
              <a:t>TV spot, radio emisije, oglasi u turističkim glasilima</a:t>
            </a:r>
          </a:p>
          <a:p>
            <a:endParaRPr lang="hr-HR" sz="2000" dirty="0"/>
          </a:p>
          <a:p>
            <a:r>
              <a:rPr lang="hr-HR" sz="2000" dirty="0"/>
              <a:t>Promocije na turističkim sajmovima</a:t>
            </a:r>
          </a:p>
          <a:p>
            <a:endParaRPr lang="hr-HR" sz="2000" dirty="0"/>
          </a:p>
          <a:p>
            <a:r>
              <a:rPr lang="hr-HR" sz="2000" dirty="0"/>
              <a:t>Virtualna realnost 3D šetnja stazom</a:t>
            </a:r>
          </a:p>
          <a:p>
            <a:endParaRPr lang="hr-HR" sz="2000" dirty="0"/>
          </a:p>
          <a:p>
            <a:r>
              <a:rPr lang="hr-HR" sz="2000" dirty="0"/>
              <a:t>Promotivni materijali</a:t>
            </a:r>
          </a:p>
        </p:txBody>
      </p:sp>
    </p:spTree>
    <p:extLst>
      <p:ext uri="{BB962C8B-B14F-4D97-AF65-F5344CB8AC3E}">
        <p14:creationId xmlns:p14="http://schemas.microsoft.com/office/powerpoint/2010/main" val="20201875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253</TotalTime>
  <Words>712</Words>
  <Application>Microsoft Office PowerPoint</Application>
  <PresentationFormat>Široki zaslon</PresentationFormat>
  <Paragraphs>86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Bahnschrift Light</vt:lpstr>
      <vt:lpstr>Bodoni MT</vt:lpstr>
      <vt:lpstr>Calibri</vt:lpstr>
      <vt:lpstr>Calibri Light</vt:lpstr>
      <vt:lpstr>High Tower Text</vt:lpstr>
      <vt:lpstr>Retrospektiva</vt:lpstr>
      <vt:lpstr>ZELENE STAZE DUNAVA I DRAVE  KK.06.1.2.02.0010  STVARANJE PRETPOSTAVKI ZA RAZVOJ  TEMELJEN NA PRIRODNOJ BAŠTINI PODRUČJA</vt:lpstr>
      <vt:lpstr> Projekt se financira iz poziva PROMICANJE ODRŽIVOG RAZVOJA PRIRODNE BAŠTINE, u okviru Operativnog  programa KONKURENTNOST I KOHEZIJA 2014.-2020.  Ukupno prihvatljivi troškovi projekta: 13.163.900,53 kuna  Bespovratna sredstva: 11.114.350,28 kuna  Projekt traje: 20.07.2018. – 23.12.2019.  Općina Erdut potpisala je Ugovor za ovaj projekt s Ministarstvom regionalnog razvoja  i fondova Europske unije kao upravljačkim tijelom i Središnjom agencijom za financiranje i ugovaranje programa i projekata Europske unije kao posredničkim tijelom druge razine.   </vt:lpstr>
      <vt:lpstr>Područje provedbe projekta višestruko je zaštićeno u sklopu ekološke mreže Natura 2000, Regionalnog parka Mura-Drava i Zaštićenog krajobraza Erdut </vt:lpstr>
      <vt:lpstr>            Cilj projekta je povećanje privlačnosti i obrazovnog kapaciteta uz uspostavu boljeg upravljanja posjetiteljima na području Zelenih staza Dunava i Drave, te razvijanje javne svijesti o važnosti očuvanja bioraznolikosti kroz promociju zaštićenog krajobraza Erdut, Regionalnog parka Mura-Drava i ekološke mreže Natura 2000. </vt:lpstr>
      <vt:lpstr>VODEĆI PARTNER: OPĆINA ERDUT</vt:lpstr>
      <vt:lpstr>AKTIVNOSTI NA PROJEKTU</vt:lpstr>
      <vt:lpstr>AKTIVNOSTI NA PROJEKTU</vt:lpstr>
      <vt:lpstr>AKTIVNOSTI NA PROJEKTU</vt:lpstr>
      <vt:lpstr>AKTIVNOSTI NA PROJEKTU</vt:lpstr>
      <vt:lpstr>PowerPoint prezentacija</vt:lpstr>
      <vt:lpstr>PowerPoint prezentacija</vt:lpstr>
      <vt:lpstr>Ove dvije ekološko-edukacijske staze povezat će se Dunavom i Dravom, te predstavljaju integraciju odredišta prirodne baštine, temeljene na razvoju turizma kao značajne gospodarske djelatnosti na projektnom području uz povezivanje svih relevantnih dionika lokalnog gospodarstva i održivog razvoja. 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ZELENE STAZE DUNAVA I DRAVE  KK.06.1.2.02.0010 STVARANJE PRETPOSTAVKI ZA RAZVOJ  TEMELJEN NA PRIRODNOJ BAŠTINI PODRUČJA</dc:title>
  <dc:creator>opcinaerdut1</dc:creator>
  <cp:lastModifiedBy>Darko Barjaktarević</cp:lastModifiedBy>
  <cp:revision>38</cp:revision>
  <dcterms:created xsi:type="dcterms:W3CDTF">2018-12-02T18:28:13Z</dcterms:created>
  <dcterms:modified xsi:type="dcterms:W3CDTF">2020-03-06T17:10:23Z</dcterms:modified>
</cp:coreProperties>
</file>